
<file path=[Content_Types].xml><?xml version="1.0" encoding="utf-8"?>
<Types xmlns="http://schemas.openxmlformats.org/package/2006/content-types">
  <Default Extension="fntdata" ContentType="application/x-fontdata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0" r:id="rId2"/>
  </p:sldMasterIdLst>
  <p:notesMasterIdLst>
    <p:notesMasterId r:id="rId28"/>
  </p:notesMasterIdLst>
  <p:sldIdLst>
    <p:sldId id="256" r:id="rId3"/>
    <p:sldId id="260" r:id="rId4"/>
    <p:sldId id="257" r:id="rId5"/>
    <p:sldId id="269" r:id="rId6"/>
    <p:sldId id="326" r:id="rId7"/>
    <p:sldId id="337" r:id="rId8"/>
    <p:sldId id="342" r:id="rId9"/>
    <p:sldId id="261" r:id="rId10"/>
    <p:sldId id="270" r:id="rId11"/>
    <p:sldId id="324" r:id="rId12"/>
    <p:sldId id="262" r:id="rId13"/>
    <p:sldId id="271" r:id="rId14"/>
    <p:sldId id="264" r:id="rId15"/>
    <p:sldId id="332" r:id="rId16"/>
    <p:sldId id="333" r:id="rId17"/>
    <p:sldId id="331" r:id="rId18"/>
    <p:sldId id="265" r:id="rId19"/>
    <p:sldId id="349" r:id="rId20"/>
    <p:sldId id="346" r:id="rId21"/>
    <p:sldId id="347" r:id="rId22"/>
    <p:sldId id="348" r:id="rId23"/>
    <p:sldId id="345" r:id="rId24"/>
    <p:sldId id="339" r:id="rId25"/>
    <p:sldId id="340" r:id="rId26"/>
    <p:sldId id="344" r:id="rId27"/>
  </p:sldIdLst>
  <p:sldSz cx="9144000" cy="5143500" type="screen16x9"/>
  <p:notesSz cx="6858000" cy="9144000"/>
  <p:embeddedFontLst>
    <p:embeddedFont>
      <p:font typeface="Aptos Narrow" panose="020B0004020202020204" pitchFamily="34" charset="0"/>
      <p:regular r:id="rId29"/>
      <p:bold r:id="rId30"/>
      <p:italic r:id="rId31"/>
      <p:boldItalic r:id="rId32"/>
    </p:embeddedFont>
    <p:embeddedFont>
      <p:font typeface="Montserrat" panose="00000500000000000000" pitchFamily="2" charset="0"/>
      <p:regular r:id="rId33"/>
      <p:bold r:id="rId34"/>
      <p:italic r:id="rId35"/>
      <p:boldItalic r:id="rId36"/>
    </p:embeddedFont>
    <p:embeddedFont>
      <p:font typeface="Tahoma" panose="020B0604030504040204" pitchFamily="34" charset="0"/>
      <p:regular r:id="rId37"/>
      <p:bold r:id="rId38"/>
    </p:embeddedFont>
    <p:embeddedFont>
      <p:font typeface="Trebuchet MS" panose="020B0603020202020204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63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564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1532B869-B407-47B4-A6E9-6A8A1861A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68D84982-6703-D45C-3581-EA937EB9EC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A0AEECB4-95DB-91D9-66C1-1BC8BC6FF9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104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63C0BD7A-14B2-F066-7562-541FBF349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E9664A49-53A5-F06F-D6DC-11F4EF4604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2CDAD0E8-D38E-F8D8-145F-9C63EF24A7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3767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F60176FC-E8A0-4EE4-5A22-E6BC09DD3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7CD0F702-2983-54CD-2AC0-D86AC30769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D8E4308E-5AB9-1572-CE3B-16B5174366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1639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C47ADE63-12F8-2C62-1048-0388DA14B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B6E51F5D-3314-C19E-C2F4-3CCD106FD4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61E3B948-1CA6-FEB0-874C-B99DBB2D27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06605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30787977-EC83-8A33-B067-00ECCFFDC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3F738286-9045-3541-D559-B2E84021E5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C313F7E1-65D4-306F-2259-E03EEA3379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9465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A8588750-9B10-50C9-C01E-88CC92C2F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7F374D71-0B1F-E553-36C7-DAEB64DD9C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12609DC5-4F89-9E2E-471A-B680033AA3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13787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42F625CC-2245-BFE9-F8CF-E13653501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0283C020-B8A6-AEE0-A78C-5B5FE0F461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4527485E-45DA-8C09-7A8A-6630CA0733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28046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8963B2B3-3441-0FFA-0F02-286946B76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AB9B0E38-0FA8-BFE1-669E-A20D35240A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900931B4-692A-C889-FFA2-A1674FA510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7930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4D35B44C-FCF7-0764-6FAA-FB600041E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55476280-D759-4BE6-1C5A-A2CD7E1835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F28E1067-98C0-6CF4-E1A6-AC06160758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7766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8F83B7F3-FB5D-FF56-76C9-3C0D1F77D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6959C645-278B-E16C-650C-9AA21BD87D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3D2828A8-37E0-E6EA-C684-75BDFD707C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5515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D86584A4-4243-E8BB-0F04-182940763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4C2E6FAE-E138-2D56-3378-1F2E5824E9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D8DB4B5D-074D-459B-A217-8F33003604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7498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D957F39E-3439-6F81-7CBE-F9932179D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B7B2E4AD-1652-AF0C-C43E-4E71E26872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5615577B-C0E2-237A-50DC-FE24DE204F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138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936BA3DE-034D-CE43-7A70-6E0823886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A2470578-93B2-0F8C-B664-A35B7F8249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70B64591-1312-E2E6-D6D1-544DB4DB84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96062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BD57414D-8073-769A-3283-7FA5F83B4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02829F50-A240-9209-6C3E-D04A1AAABE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D953F0B3-7A2A-AA36-7AF3-44CDAF0956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31726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876BF4FE-DF44-B4ED-E329-7BCF748A7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340C7731-7D80-C41A-748A-F3D9DC443B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A5060517-4AFC-8087-3994-F6180D559C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939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2E4E2336-A19F-2675-790C-AAD0FAED9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0ED4C34F-4BCC-A0BB-6D22-C650F3BF61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CCC39EAA-5040-2646-D4BC-4DE9F410C9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6046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BFBFAD67-5762-6A4B-4B63-75BB60EC5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E262B307-10B0-D457-CD25-326A615326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B18BF5F8-911F-15B6-AC2A-D95E07D497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3633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7C4B163F-DBA9-DF22-0B5B-8AEE0D614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F68DB83E-62E8-981E-23C9-52B9013CF7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37887F64-B18C-044B-CFBF-FB0F70A261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1339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35DCCE93-C88B-1F4C-5048-3D6FDB018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2BEB7D56-05FB-12DD-97B7-BBCC732DE1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01465846-6DCF-799D-3949-6AAA5C5343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9948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>
          <a:extLst>
            <a:ext uri="{FF2B5EF4-FFF2-40B4-BE49-F238E27FC236}">
              <a16:creationId xmlns:a16="http://schemas.microsoft.com/office/drawing/2014/main" id="{146D98DE-6579-AEB6-51E7-944755A0D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81b607491_0_1:notes">
            <a:extLst>
              <a:ext uri="{FF2B5EF4-FFF2-40B4-BE49-F238E27FC236}">
                <a16:creationId xmlns:a16="http://schemas.microsoft.com/office/drawing/2014/main" id="{C4A7C13D-8708-50FA-91D8-1EF79E3EF6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81b607491_0_1:notes">
            <a:extLst>
              <a:ext uri="{FF2B5EF4-FFF2-40B4-BE49-F238E27FC236}">
                <a16:creationId xmlns:a16="http://schemas.microsoft.com/office/drawing/2014/main" id="{833B2401-6A4C-B690-20B3-BF7B511D81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6009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5274058C-CE48-F854-C132-EB2F7283D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7F2EB547-9658-2440-7D23-AB8AA00624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3A8B0D0E-43D5-01E4-7318-3DE980EB12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3672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9637B46D-45BA-6D41-1F9F-07770EE8B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90C1796E-92F2-59BB-38B9-70AF47682A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73B11EE2-568C-E9C0-FEF1-D3FF213C93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1288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707066"/>
            <a:ext cx="9144000" cy="43643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74771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08000" y="878433"/>
            <a:ext cx="1717993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FF731C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2962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25" b="0" i="0">
                <a:solidFill>
                  <a:srgbClr val="60360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6851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3112" y="769821"/>
            <a:ext cx="8177776" cy="492443"/>
          </a:xfrm>
        </p:spPr>
        <p:txBody>
          <a:bodyPr lIns="0" tIns="0" rIns="0" bIns="0"/>
          <a:lstStyle>
            <a:lvl1pPr>
              <a:defRPr sz="3200" b="0" i="0">
                <a:solidFill>
                  <a:srgbClr val="FF731C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8000" y="1862716"/>
            <a:ext cx="4840605" cy="296235"/>
          </a:xfrm>
        </p:spPr>
        <p:txBody>
          <a:bodyPr lIns="0" tIns="0" rIns="0" bIns="0"/>
          <a:lstStyle>
            <a:lvl1pPr>
              <a:defRPr sz="1925" b="0" i="0">
                <a:solidFill>
                  <a:srgbClr val="60360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0072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3112" y="769821"/>
            <a:ext cx="8177776" cy="492443"/>
          </a:xfrm>
        </p:spPr>
        <p:txBody>
          <a:bodyPr lIns="0" tIns="0" rIns="0" bIns="0"/>
          <a:lstStyle>
            <a:lvl1pPr>
              <a:defRPr sz="3200" b="0" i="0">
                <a:solidFill>
                  <a:srgbClr val="FF731C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592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592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5401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17673" y="1889480"/>
            <a:ext cx="4226327" cy="325402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3112" y="769821"/>
            <a:ext cx="8177776" cy="492443"/>
          </a:xfrm>
        </p:spPr>
        <p:txBody>
          <a:bodyPr lIns="0" tIns="0" rIns="0" bIns="0"/>
          <a:lstStyle>
            <a:lvl1pPr>
              <a:defRPr sz="3200" b="0" i="0">
                <a:solidFill>
                  <a:srgbClr val="FF731C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4205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7721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3112" y="769821"/>
            <a:ext cx="8177776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400" b="0" i="0">
                <a:solidFill>
                  <a:srgbClr val="FF731C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8000" y="1862716"/>
            <a:ext cx="4840605" cy="592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50" b="0" i="0">
                <a:solidFill>
                  <a:srgbClr val="60360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1" y="4783455"/>
            <a:ext cx="21031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916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28600">
        <a:defRPr>
          <a:latin typeface="+mn-lt"/>
          <a:ea typeface="+mn-ea"/>
          <a:cs typeface="+mn-cs"/>
        </a:defRPr>
      </a:lvl2pPr>
      <a:lvl3pPr marL="457200">
        <a:defRPr>
          <a:latin typeface="+mn-lt"/>
          <a:ea typeface="+mn-ea"/>
          <a:cs typeface="+mn-cs"/>
        </a:defRPr>
      </a:lvl3pPr>
      <a:lvl4pPr marL="685800">
        <a:defRPr>
          <a:latin typeface="+mn-lt"/>
          <a:ea typeface="+mn-ea"/>
          <a:cs typeface="+mn-cs"/>
        </a:defRPr>
      </a:lvl4pPr>
      <a:lvl5pPr marL="914400">
        <a:defRPr>
          <a:latin typeface="+mn-lt"/>
          <a:ea typeface="+mn-ea"/>
          <a:cs typeface="+mn-cs"/>
        </a:defRPr>
      </a:lvl5pPr>
      <a:lvl6pPr marL="1143000">
        <a:defRPr>
          <a:latin typeface="+mn-lt"/>
          <a:ea typeface="+mn-ea"/>
          <a:cs typeface="+mn-cs"/>
        </a:defRPr>
      </a:lvl6pPr>
      <a:lvl7pPr marL="1371600">
        <a:defRPr>
          <a:latin typeface="+mn-lt"/>
          <a:ea typeface="+mn-ea"/>
          <a:cs typeface="+mn-cs"/>
        </a:defRPr>
      </a:lvl7pPr>
      <a:lvl8pPr marL="1600200">
        <a:defRPr>
          <a:latin typeface="+mn-lt"/>
          <a:ea typeface="+mn-ea"/>
          <a:cs typeface="+mn-cs"/>
        </a:defRPr>
      </a:lvl8pPr>
      <a:lvl9pPr marL="18288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28600">
        <a:defRPr>
          <a:latin typeface="+mn-lt"/>
          <a:ea typeface="+mn-ea"/>
          <a:cs typeface="+mn-cs"/>
        </a:defRPr>
      </a:lvl2pPr>
      <a:lvl3pPr marL="457200">
        <a:defRPr>
          <a:latin typeface="+mn-lt"/>
          <a:ea typeface="+mn-ea"/>
          <a:cs typeface="+mn-cs"/>
        </a:defRPr>
      </a:lvl3pPr>
      <a:lvl4pPr marL="685800">
        <a:defRPr>
          <a:latin typeface="+mn-lt"/>
          <a:ea typeface="+mn-ea"/>
          <a:cs typeface="+mn-cs"/>
        </a:defRPr>
      </a:lvl4pPr>
      <a:lvl5pPr marL="914400">
        <a:defRPr>
          <a:latin typeface="+mn-lt"/>
          <a:ea typeface="+mn-ea"/>
          <a:cs typeface="+mn-cs"/>
        </a:defRPr>
      </a:lvl5pPr>
      <a:lvl6pPr marL="1143000">
        <a:defRPr>
          <a:latin typeface="+mn-lt"/>
          <a:ea typeface="+mn-ea"/>
          <a:cs typeface="+mn-cs"/>
        </a:defRPr>
      </a:lvl6pPr>
      <a:lvl7pPr marL="1371600">
        <a:defRPr>
          <a:latin typeface="+mn-lt"/>
          <a:ea typeface="+mn-ea"/>
          <a:cs typeface="+mn-cs"/>
        </a:defRPr>
      </a:lvl7pPr>
      <a:lvl8pPr marL="1600200">
        <a:defRPr>
          <a:latin typeface="+mn-lt"/>
          <a:ea typeface="+mn-ea"/>
          <a:cs typeface="+mn-cs"/>
        </a:defRPr>
      </a:lvl8pPr>
      <a:lvl9pPr marL="18288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808988" y="864067"/>
            <a:ext cx="5971511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Metodologias de Gestão Estratégica e Aspectos Legais na Administração Pública</a:t>
            </a:r>
            <a:endParaRPr sz="3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2082249" y="3550257"/>
            <a:ext cx="4196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Adriana Turbay</a:t>
            </a:r>
            <a:endParaRPr sz="2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38D40ABF-1C0B-B6B2-9FE7-FB2F1394E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626C372F-E283-34D0-609A-ADC94DD9FA9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8FAB5BC9-648B-9F29-CE97-98788C8E680E}"/>
              </a:ext>
            </a:extLst>
          </p:cNvPr>
          <p:cNvSpPr txBox="1"/>
          <p:nvPr/>
        </p:nvSpPr>
        <p:spPr>
          <a:xfrm>
            <a:off x="846306" y="327970"/>
            <a:ext cx="6391073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2. Definição de Objetivos, Metas e Indicadores de Performance (KPIs)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F4077DB-6610-2253-F83B-361CACF1B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4973" y="1751151"/>
            <a:ext cx="3393737" cy="317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63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9A0B9BFD-DEB5-9A39-A662-78CB6D658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F7AAA24A-58A9-2D5C-92BF-316C60DE2AE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>
            <a:extLst>
              <a:ext uri="{FF2B5EF4-FFF2-40B4-BE49-F238E27FC236}">
                <a16:creationId xmlns:a16="http://schemas.microsoft.com/office/drawing/2014/main" id="{880454EF-59DD-EDFE-CE61-56181CEE98D7}"/>
              </a:ext>
            </a:extLst>
          </p:cNvPr>
          <p:cNvSpPr txBox="1"/>
          <p:nvPr/>
        </p:nvSpPr>
        <p:spPr>
          <a:xfrm>
            <a:off x="1108260" y="103909"/>
            <a:ext cx="6927479" cy="4608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2000" dirty="0">
                <a:solidFill>
                  <a:schemeClr val="dk1"/>
                </a:solidFill>
                <a:highlight>
                  <a:srgbClr val="FFFFFF"/>
                </a:highlight>
              </a:rPr>
              <a:t>Definir objetivos e metas é essencial para direcionar esforços e medir resultados. Os objetivos representam o que se deseja alcançar, e as metas especificam o quanto e em quanto tempo se pretende atingir.</a:t>
            </a: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endParaRPr lang="pt-BR" sz="20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2000" dirty="0">
                <a:solidFill>
                  <a:schemeClr val="dk1"/>
                </a:solidFill>
                <a:highlight>
                  <a:srgbClr val="FFFFFF"/>
                </a:highlight>
              </a:rPr>
              <a:t>Os </a:t>
            </a:r>
            <a:r>
              <a:rPr lang="pt-BR" sz="2000" b="1" dirty="0">
                <a:solidFill>
                  <a:schemeClr val="dk1"/>
                </a:solidFill>
                <a:highlight>
                  <a:srgbClr val="FFFFFF"/>
                </a:highlight>
              </a:rPr>
              <a:t>Indicadores de Performance (KPIs) </a:t>
            </a:r>
            <a:r>
              <a:rPr lang="pt-BR" sz="2000" dirty="0">
                <a:solidFill>
                  <a:schemeClr val="dk1"/>
                </a:solidFill>
                <a:highlight>
                  <a:srgbClr val="FFFFFF"/>
                </a:highlight>
              </a:rPr>
              <a:t>são medidas que permitem acompanhar o progresso em relação às metas. Eles devem ser claros, mensuráveis e relevantes. Por exemplo, um KPI pode ser o índice de satisfação dos usuários de um serviço público ou o tempo médio de atendimento. O uso de indicadores facilita a avaliação da eficiência e da eficácia das ações, promovendo a melhoria contínua.</a:t>
            </a:r>
          </a:p>
        </p:txBody>
      </p:sp>
    </p:spTree>
    <p:extLst>
      <p:ext uri="{BB962C8B-B14F-4D97-AF65-F5344CB8AC3E}">
        <p14:creationId xmlns:p14="http://schemas.microsoft.com/office/powerpoint/2010/main" val="2754923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2C99543F-75AD-4F45-DE74-338235361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00229356-9AF8-8008-5F5E-6A3AC9126F6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ACE821DD-CF18-E1FB-D408-38D5E4100423}"/>
              </a:ext>
            </a:extLst>
          </p:cNvPr>
          <p:cNvSpPr txBox="1"/>
          <p:nvPr/>
        </p:nvSpPr>
        <p:spPr>
          <a:xfrm>
            <a:off x="778213" y="555282"/>
            <a:ext cx="5700408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3. Gestão da Informação e Tomada de Decisão</a:t>
            </a:r>
            <a:endParaRPr sz="32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AEC309F-C97C-4AF6-3B05-F16AF594B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527" y="1579527"/>
            <a:ext cx="3291597" cy="329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25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0E717E97-43C1-00EF-0EA0-BE2803A02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74711052-30DF-6D88-632E-753431235C0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>
            <a:extLst>
              <a:ext uri="{FF2B5EF4-FFF2-40B4-BE49-F238E27FC236}">
                <a16:creationId xmlns:a16="http://schemas.microsoft.com/office/drawing/2014/main" id="{0AE58366-AC23-04B9-2701-BA05EFAE226B}"/>
              </a:ext>
            </a:extLst>
          </p:cNvPr>
          <p:cNvSpPr txBox="1"/>
          <p:nvPr/>
        </p:nvSpPr>
        <p:spPr>
          <a:xfrm>
            <a:off x="714688" y="784764"/>
            <a:ext cx="6326748" cy="2823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600">
                <a:solidFill>
                  <a:schemeClr val="dk1"/>
                </a:solidFill>
                <a:highlight>
                  <a:srgbClr val="FFFFFF"/>
                </a:highlight>
              </a:rPr>
              <a:t>A gestão da informação é o processo de coletar, organizar e analisar dados para apoiar a tomada de decisão. Decisões bem fundamentadas dependem de informações confiáveis e atualizadas.</a:t>
            </a: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endParaRPr lang="pt-BR"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600">
                <a:solidFill>
                  <a:schemeClr val="dk1"/>
                </a:solidFill>
                <a:highlight>
                  <a:srgbClr val="FFFFFF"/>
                </a:highlight>
              </a:rPr>
              <a:t>Quando a informação é bem gerida, os gestores conseguem identificar problemas, antecipar riscos e aproveitar oportunidades. A integração entre sistemas de informação e processos decisórios fortalece a governança e aumenta a capacidade de resposta da instituição.</a:t>
            </a:r>
            <a:endParaRPr sz="1600"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37823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C97F70CE-A577-59B9-A378-A4A7691B1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0AC062A8-AE02-82BA-C893-E1E8625CDE1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051AE56-2F02-9CAE-898E-EE899F266F88}"/>
              </a:ext>
            </a:extLst>
          </p:cNvPr>
          <p:cNvSpPr txBox="1"/>
          <p:nvPr/>
        </p:nvSpPr>
        <p:spPr>
          <a:xfrm>
            <a:off x="1322775" y="447436"/>
            <a:ext cx="50743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D56305"/>
                </a:solidFill>
              </a:rPr>
              <a:t>4.Domínio de Ferramentas Tecnológicas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A14EA63-5066-4546-DCC7-EE2B874D2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572" y="1302787"/>
            <a:ext cx="3644770" cy="364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56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1A2189B0-EA5C-84A5-DD70-6AEDDCB21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CDC77A27-0895-04DE-9861-93D3134ECB4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>
            <a:extLst>
              <a:ext uri="{FF2B5EF4-FFF2-40B4-BE49-F238E27FC236}">
                <a16:creationId xmlns:a16="http://schemas.microsoft.com/office/drawing/2014/main" id="{18D26A27-BF67-6852-679D-DD8735E959BB}"/>
              </a:ext>
            </a:extLst>
          </p:cNvPr>
          <p:cNvSpPr txBox="1"/>
          <p:nvPr/>
        </p:nvSpPr>
        <p:spPr>
          <a:xfrm>
            <a:off x="550510" y="612843"/>
            <a:ext cx="6025387" cy="3654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800" dirty="0">
                <a:solidFill>
                  <a:schemeClr val="dk1"/>
                </a:solidFill>
                <a:highlight>
                  <a:srgbClr val="FFFFFF"/>
                </a:highlight>
              </a:rPr>
              <a:t>O domínio de </a:t>
            </a:r>
            <a:r>
              <a:rPr lang="pt-BR" sz="1800" b="1" dirty="0">
                <a:solidFill>
                  <a:schemeClr val="dk1"/>
                </a:solidFill>
                <a:highlight>
                  <a:srgbClr val="FFFFFF"/>
                </a:highlight>
              </a:rPr>
              <a:t>ferramentas tecnológicas </a:t>
            </a:r>
            <a:r>
              <a:rPr lang="pt-BR" sz="1800" dirty="0">
                <a:solidFill>
                  <a:schemeClr val="dk1"/>
                </a:solidFill>
                <a:highlight>
                  <a:srgbClr val="FFFFFF"/>
                </a:highlight>
              </a:rPr>
              <a:t>é indispensável para a gestão moderna. Softwares de gestão de projetos, planilhas eletrônicas, plataformas de Business </a:t>
            </a:r>
            <a:r>
              <a:rPr lang="pt-BR" sz="1800" dirty="0" err="1">
                <a:solidFill>
                  <a:schemeClr val="dk1"/>
                </a:solidFill>
                <a:highlight>
                  <a:srgbClr val="FFFFFF"/>
                </a:highlight>
              </a:rPr>
              <a:t>Intelligence</a:t>
            </a:r>
            <a:r>
              <a:rPr lang="pt-BR" sz="1800" dirty="0">
                <a:solidFill>
                  <a:schemeClr val="dk1"/>
                </a:solidFill>
                <a:highlight>
                  <a:srgbClr val="FFFFFF"/>
                </a:highlight>
              </a:rPr>
              <a:t> (BI) e sistemas integrados (ERP) ajudam a organizar dados, automatizar tarefas e melhorar a comunicação entre equipes.</a:t>
            </a: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endParaRPr lang="pt-BR" sz="18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800" dirty="0">
                <a:solidFill>
                  <a:schemeClr val="dk1"/>
                </a:solidFill>
                <a:highlight>
                  <a:srgbClr val="FFFFFF"/>
                </a:highlight>
              </a:rPr>
              <a:t>A tecnologia também permite análises mais rápidas e precisas, contribuindo para decisões baseadas em evidências. O uso estratégico dessas ferramentas aumenta a produtividade e a eficiência operacional.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71857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BAFC1DE8-FB4E-1E0F-EA7B-B10B1718A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F527FC81-17FC-370F-2DA1-C35F6CAC3F1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8F36DA8A-85CC-4DB3-D918-DD393DA19963}"/>
              </a:ext>
            </a:extLst>
          </p:cNvPr>
          <p:cNvSpPr txBox="1"/>
          <p:nvPr/>
        </p:nvSpPr>
        <p:spPr>
          <a:xfrm>
            <a:off x="1450392" y="499920"/>
            <a:ext cx="4974141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5. Otimização de Processos, Projetos e Eficiência Operacional</a:t>
            </a:r>
            <a:endParaRPr sz="20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3C65B78-0636-1603-5624-23DFF7F02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838" y="1493009"/>
            <a:ext cx="3333250" cy="333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59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FF573245-E46C-A2A2-CF3E-18CF5A23C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B9F1204F-03DE-7F76-8456-C50AAC67C38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>
            <a:extLst>
              <a:ext uri="{FF2B5EF4-FFF2-40B4-BE49-F238E27FC236}">
                <a16:creationId xmlns:a16="http://schemas.microsoft.com/office/drawing/2014/main" id="{76554212-3BA3-93BF-F247-2FD7931B7C65}"/>
              </a:ext>
            </a:extLst>
          </p:cNvPr>
          <p:cNvSpPr txBox="1"/>
          <p:nvPr/>
        </p:nvSpPr>
        <p:spPr>
          <a:xfrm>
            <a:off x="711512" y="425437"/>
            <a:ext cx="5862598" cy="3931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800" dirty="0">
                <a:solidFill>
                  <a:schemeClr val="dk1"/>
                </a:solidFill>
                <a:highlight>
                  <a:srgbClr val="FFFFFF"/>
                </a:highlight>
              </a:rPr>
              <a:t>A </a:t>
            </a:r>
            <a:r>
              <a:rPr lang="pt-BR" sz="1800" b="1" dirty="0">
                <a:solidFill>
                  <a:schemeClr val="dk1"/>
                </a:solidFill>
                <a:highlight>
                  <a:srgbClr val="FFFFFF"/>
                </a:highlight>
              </a:rPr>
              <a:t>otimização de processos </a:t>
            </a:r>
            <a:r>
              <a:rPr lang="pt-BR" sz="1800" dirty="0">
                <a:solidFill>
                  <a:schemeClr val="dk1"/>
                </a:solidFill>
                <a:highlight>
                  <a:srgbClr val="FFFFFF"/>
                </a:highlight>
              </a:rPr>
              <a:t>busca eliminar desperdícios, reduzir custos e melhorar a qualidade dos serviços. Ferramentas como o mapeamento de processos e o ciclo PDCA (Planejar, Executar, Verificar e Agir) são úteis para promover melhorias contínuas.</a:t>
            </a: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endParaRPr lang="pt-BR" sz="18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800" dirty="0">
                <a:solidFill>
                  <a:schemeClr val="dk1"/>
                </a:solidFill>
                <a:highlight>
                  <a:srgbClr val="FFFFFF"/>
                </a:highlight>
              </a:rPr>
              <a:t>Na gestão de projetos, metodologias como PMBOK, Scrum e </a:t>
            </a:r>
            <a:r>
              <a:rPr lang="pt-BR" sz="1800" dirty="0" err="1">
                <a:solidFill>
                  <a:schemeClr val="dk1"/>
                </a:solidFill>
                <a:highlight>
                  <a:srgbClr val="FFFFFF"/>
                </a:highlight>
              </a:rPr>
              <a:t>Kanban</a:t>
            </a:r>
            <a:r>
              <a:rPr lang="pt-BR" sz="1800" dirty="0">
                <a:solidFill>
                  <a:schemeClr val="dk1"/>
                </a:solidFill>
                <a:highlight>
                  <a:srgbClr val="FFFFFF"/>
                </a:highlight>
              </a:rPr>
              <a:t> ajudam a planejar, executar e monitorar atividades de forma organizada. A eficiência operacional é alcançada quando os processos são claros, os recursos são bem utilizados e os resultados são monitorados de forma constante.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30830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C3E3D3E2-9C7F-6426-175F-655C3B98A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55905F5B-6AD0-C233-6A45-926987D4A40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A2DBC81F-68A6-9BDD-8DB1-FE482B5BDA46}"/>
              </a:ext>
            </a:extLst>
          </p:cNvPr>
          <p:cNvSpPr txBox="1"/>
          <p:nvPr/>
        </p:nvSpPr>
        <p:spPr>
          <a:xfrm>
            <a:off x="1450392" y="499920"/>
            <a:ext cx="4974141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6. Legislação Pontual</a:t>
            </a:r>
            <a:endParaRPr sz="20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951651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68545CAE-940E-AC7B-6701-CA6B194B0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ED81BE7B-2812-A87A-44B3-AB721B67A09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>
            <a:extLst>
              <a:ext uri="{FF2B5EF4-FFF2-40B4-BE49-F238E27FC236}">
                <a16:creationId xmlns:a16="http://schemas.microsoft.com/office/drawing/2014/main" id="{00DFD8D1-82B6-20E8-F636-8B89D560A9FA}"/>
              </a:ext>
            </a:extLst>
          </p:cNvPr>
          <p:cNvSpPr txBox="1"/>
          <p:nvPr/>
        </p:nvSpPr>
        <p:spPr>
          <a:xfrm>
            <a:off x="585052" y="116732"/>
            <a:ext cx="7235986" cy="12429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800" dirty="0">
                <a:solidFill>
                  <a:schemeClr val="dk1"/>
                </a:solidFill>
                <a:highlight>
                  <a:srgbClr val="FFFFFF"/>
                </a:highlight>
              </a:rPr>
              <a:t>A atuação na administração pública exige o cumprimento de normas legais que garantem transparência, ética e responsabilidade. Entre as principais legislações estão:</a:t>
            </a: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endParaRPr lang="pt-BR" sz="18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800" b="1" dirty="0">
                <a:solidFill>
                  <a:schemeClr val="dk1"/>
                </a:solidFill>
                <a:highlight>
                  <a:srgbClr val="FFFFFF"/>
                </a:highlight>
              </a:rPr>
              <a:t>a) Lei Geral de Proteção de Dados (LGPD)</a:t>
            </a: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800" dirty="0">
                <a:solidFill>
                  <a:schemeClr val="dk1"/>
                </a:solidFill>
                <a:highlight>
                  <a:srgbClr val="FFFFFF"/>
                </a:highlight>
              </a:rPr>
              <a:t>Regulamenta o tratamento de dados pessoais, garantindo a privacidade e a segurança das informações dos cidadãos.</a:t>
            </a: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endParaRPr lang="pt-BR" sz="18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800" b="1" dirty="0">
                <a:solidFill>
                  <a:schemeClr val="dk1"/>
                </a:solidFill>
                <a:highlight>
                  <a:srgbClr val="FFFFFF"/>
                </a:highlight>
              </a:rPr>
              <a:t>b) Lei de Improbidade Administrativa</a:t>
            </a: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800" dirty="0">
                <a:solidFill>
                  <a:schemeClr val="dk1"/>
                </a:solidFill>
                <a:highlight>
                  <a:srgbClr val="FFFFFF"/>
                </a:highlight>
              </a:rPr>
              <a:t>Prevê punições para agentes públicos que pratiquem atos contrários aos princípios da administração, como corrupção ou enriquecimento ilícito.</a:t>
            </a: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endParaRPr lang="pt-BR" sz="18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800" dirty="0">
                <a:solidFill>
                  <a:schemeClr val="dk1"/>
                </a:solidFill>
                <a:highlight>
                  <a:srgbClr val="FFFFFF"/>
                </a:highlight>
              </a:rPr>
              <a:t>c) Lei de Acesso à Informação</a:t>
            </a: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800" dirty="0">
                <a:solidFill>
                  <a:schemeClr val="dk1"/>
                </a:solidFill>
                <a:highlight>
                  <a:srgbClr val="FFFFFF"/>
                </a:highlight>
              </a:rPr>
              <a:t>Assegura o direito de qualquer cidadão obter informações públicas, fortalecendo a transparência e o controle social.</a:t>
            </a: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endParaRPr lang="pt-BR" sz="18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800" dirty="0">
                <a:solidFill>
                  <a:schemeClr val="dk1"/>
                </a:solidFill>
                <a:highlight>
                  <a:srgbClr val="FFFFFF"/>
                </a:highlight>
              </a:rPr>
              <a:t>d) Direitos dos Usuários de Serviços Públicos</a:t>
            </a: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800" dirty="0">
                <a:solidFill>
                  <a:schemeClr val="dk1"/>
                </a:solidFill>
                <a:highlight>
                  <a:srgbClr val="FFFFFF"/>
                </a:highlight>
              </a:rPr>
              <a:t>Garante que o cidadão receba atendimento de qualidade, com respeito, eficiência e transparência.</a:t>
            </a: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endParaRPr lang="pt-BR" sz="18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800" dirty="0">
                <a:solidFill>
                  <a:schemeClr val="dk1"/>
                </a:solidFill>
                <a:highlight>
                  <a:srgbClr val="FFFFFF"/>
                </a:highlight>
              </a:rPr>
              <a:t>e) Lei de Responsabilidade Fiscal (LRF)</a:t>
            </a: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800" dirty="0">
                <a:solidFill>
                  <a:schemeClr val="dk1"/>
                </a:solidFill>
                <a:highlight>
                  <a:srgbClr val="FFFFFF"/>
                </a:highlight>
              </a:rPr>
              <a:t>Estabelece regras para o uso responsável dos recursos públicos, exigindo planejamento e controle dos gastos.</a:t>
            </a: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endParaRPr lang="pt-BR" sz="18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800" dirty="0">
                <a:solidFill>
                  <a:schemeClr val="dk1"/>
                </a:solidFill>
                <a:highlight>
                  <a:srgbClr val="FFFFFF"/>
                </a:highlight>
              </a:rPr>
              <a:t>f) Lei Anticorrupção</a:t>
            </a: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800" dirty="0">
                <a:solidFill>
                  <a:schemeClr val="dk1"/>
                </a:solidFill>
                <a:highlight>
                  <a:srgbClr val="FFFFFF"/>
                </a:highlight>
              </a:rPr>
              <a:t>Responsabiliza empresas e organizações por atos de corrupção contra a administração pública, incentivando práticas de integridade.</a:t>
            </a: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endParaRPr lang="pt-BR" sz="18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800" dirty="0">
                <a:solidFill>
                  <a:schemeClr val="dk1"/>
                </a:solidFill>
                <a:highlight>
                  <a:srgbClr val="FFFFFF"/>
                </a:highlight>
              </a:rPr>
              <a:t>g) Crimes de Responsabilidade</a:t>
            </a: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800" dirty="0">
                <a:solidFill>
                  <a:schemeClr val="dk1"/>
                </a:solidFill>
                <a:highlight>
                  <a:srgbClr val="FFFFFF"/>
                </a:highlight>
              </a:rPr>
              <a:t>Referem-se a infrações cometidas por autoridades públicas no exercício de suas funções, com consequências legais e políticas, como perda de cargo e inabilitação.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17514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1329" y="856001"/>
            <a:ext cx="3050223" cy="3781425"/>
          </a:xfrm>
          <a:custGeom>
            <a:avLst/>
            <a:gdLst/>
            <a:ahLst/>
            <a:cxnLst/>
            <a:rect l="l" t="t" r="r" b="b"/>
            <a:pathLst>
              <a:path w="6100445" h="7562850">
                <a:moveTo>
                  <a:pt x="6099869" y="271174"/>
                </a:moveTo>
                <a:lnTo>
                  <a:pt x="6099869" y="7291259"/>
                </a:lnTo>
                <a:lnTo>
                  <a:pt x="6095001" y="7340468"/>
                </a:lnTo>
                <a:lnTo>
                  <a:pt x="6079331" y="7392034"/>
                </a:lnTo>
                <a:lnTo>
                  <a:pt x="6053948" y="7439577"/>
                </a:lnTo>
                <a:lnTo>
                  <a:pt x="6019453" y="7481648"/>
                </a:lnTo>
                <a:lnTo>
                  <a:pt x="5977382" y="7516143"/>
                </a:lnTo>
                <a:lnTo>
                  <a:pt x="5929839" y="7541526"/>
                </a:lnTo>
                <a:lnTo>
                  <a:pt x="5878273" y="7557196"/>
                </a:lnTo>
                <a:lnTo>
                  <a:pt x="5824132" y="7562552"/>
                </a:lnTo>
                <a:lnTo>
                  <a:pt x="276225" y="7562552"/>
                </a:lnTo>
                <a:lnTo>
                  <a:pt x="222084" y="7557196"/>
                </a:lnTo>
                <a:lnTo>
                  <a:pt x="170518" y="7541526"/>
                </a:lnTo>
                <a:lnTo>
                  <a:pt x="122975" y="7516143"/>
                </a:lnTo>
                <a:lnTo>
                  <a:pt x="80904" y="7481648"/>
                </a:lnTo>
                <a:lnTo>
                  <a:pt x="46409" y="7439577"/>
                </a:lnTo>
                <a:lnTo>
                  <a:pt x="21026" y="7392034"/>
                </a:lnTo>
                <a:lnTo>
                  <a:pt x="5356" y="7340468"/>
                </a:lnTo>
                <a:lnTo>
                  <a:pt x="0" y="7286327"/>
                </a:lnTo>
                <a:lnTo>
                  <a:pt x="0" y="276106"/>
                </a:lnTo>
                <a:lnTo>
                  <a:pt x="5356" y="221965"/>
                </a:lnTo>
                <a:lnTo>
                  <a:pt x="21026" y="170399"/>
                </a:lnTo>
                <a:lnTo>
                  <a:pt x="46409" y="122856"/>
                </a:lnTo>
                <a:lnTo>
                  <a:pt x="80904" y="80785"/>
                </a:lnTo>
                <a:lnTo>
                  <a:pt x="122975" y="46290"/>
                </a:lnTo>
                <a:lnTo>
                  <a:pt x="170518" y="20907"/>
                </a:lnTo>
                <a:lnTo>
                  <a:pt x="222084" y="5237"/>
                </a:lnTo>
                <a:lnTo>
                  <a:pt x="276225" y="0"/>
                </a:lnTo>
                <a:lnTo>
                  <a:pt x="5824132" y="0"/>
                </a:lnTo>
                <a:lnTo>
                  <a:pt x="5878273" y="5237"/>
                </a:lnTo>
                <a:lnTo>
                  <a:pt x="5929839" y="20907"/>
                </a:lnTo>
                <a:lnTo>
                  <a:pt x="5977382" y="46290"/>
                </a:lnTo>
                <a:lnTo>
                  <a:pt x="6019453" y="80785"/>
                </a:lnTo>
                <a:lnTo>
                  <a:pt x="6053948" y="122856"/>
                </a:lnTo>
                <a:lnTo>
                  <a:pt x="6079331" y="170399"/>
                </a:lnTo>
                <a:lnTo>
                  <a:pt x="6095001" y="221965"/>
                </a:lnTo>
                <a:lnTo>
                  <a:pt x="6099869" y="271174"/>
                </a:lnTo>
                <a:close/>
              </a:path>
            </a:pathLst>
          </a:custGeom>
          <a:solidFill>
            <a:srgbClr val="C2BAB1"/>
          </a:solidFill>
        </p:spPr>
        <p:txBody>
          <a:bodyPr wrap="square" lIns="0" tIns="0" rIns="0" bIns="0" rtlCol="0"/>
          <a:lstStyle/>
          <a:p>
            <a:pPr defTabSz="457200">
              <a:buClrTx/>
            </a:pPr>
            <a:endParaRPr sz="900">
              <a:solidFill>
                <a:sysClr val="windowText" lastClr="000000"/>
              </a:solidFill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"/>
            <a:ext cx="9144000" cy="74771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707069"/>
            <a:ext cx="9144000" cy="43643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4350" y="1027663"/>
            <a:ext cx="2624137" cy="341947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06246" y="4005784"/>
            <a:ext cx="2726139" cy="101047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658296" y="1689280"/>
            <a:ext cx="5063173" cy="2157194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6350" marR="2540" algn="ctr" defTabSz="457200">
              <a:lnSpc>
                <a:spcPct val="114799"/>
              </a:lnSpc>
              <a:spcBef>
                <a:spcPts val="50"/>
              </a:spcBef>
              <a:buClrTx/>
            </a:pPr>
            <a:r>
              <a:rPr lang="pt-BR" sz="1325" spc="23" dirty="0">
                <a:solidFill>
                  <a:srgbClr val="603600"/>
                </a:solidFill>
                <a:latin typeface="Tahoma"/>
                <a:cs typeface="Tahoma"/>
              </a:rPr>
              <a:t>Supervisão em Gestão Municipal.</a:t>
            </a:r>
          </a:p>
          <a:p>
            <a:pPr marL="6350" marR="2540" algn="ctr" defTabSz="457200">
              <a:lnSpc>
                <a:spcPct val="114799"/>
              </a:lnSpc>
              <a:spcBef>
                <a:spcPts val="50"/>
              </a:spcBef>
              <a:buClrTx/>
            </a:pPr>
            <a:r>
              <a:rPr lang="pt-BR" sz="1325" spc="23" dirty="0">
                <a:solidFill>
                  <a:srgbClr val="603600"/>
                </a:solidFill>
                <a:latin typeface="Tahoma"/>
                <a:cs typeface="Tahoma"/>
              </a:rPr>
              <a:t>Espec. no tema “Políticas de Atendimento à Criança e ao Adolescente em Situação de Risco: Ênfase em Educação e Cidadania”; </a:t>
            </a:r>
          </a:p>
          <a:p>
            <a:pPr marL="6350" marR="2540" algn="ctr" defTabSz="457200">
              <a:lnSpc>
                <a:spcPct val="114799"/>
              </a:lnSpc>
              <a:spcBef>
                <a:spcPts val="50"/>
              </a:spcBef>
              <a:buClrTx/>
            </a:pPr>
            <a:r>
              <a:rPr lang="pt-BR" sz="1325" spc="23" dirty="0">
                <a:solidFill>
                  <a:srgbClr val="603600"/>
                </a:solidFill>
                <a:latin typeface="Tahoma"/>
                <a:cs typeface="Tahoma"/>
              </a:rPr>
              <a:t>Espec. no tema: “Enfrentamento à Violência Contra Crianças; Especialista em Magistério Superior. </a:t>
            </a:r>
          </a:p>
          <a:p>
            <a:pPr marL="6350" marR="2540" algn="ctr" defTabSz="457200">
              <a:lnSpc>
                <a:spcPct val="114799"/>
              </a:lnSpc>
              <a:spcBef>
                <a:spcPts val="50"/>
              </a:spcBef>
              <a:buClrTx/>
            </a:pPr>
            <a:r>
              <a:rPr lang="pt-BR" sz="1325" spc="23" dirty="0">
                <a:solidFill>
                  <a:srgbClr val="603600"/>
                </a:solidFill>
                <a:latin typeface="Tahoma"/>
                <a:cs typeface="Tahoma"/>
              </a:rPr>
              <a:t>Espec. em: Psicologia Jurídica.</a:t>
            </a:r>
          </a:p>
          <a:p>
            <a:pPr marL="6350" marR="2540" algn="ctr" defTabSz="457200">
              <a:lnSpc>
                <a:spcPct val="114799"/>
              </a:lnSpc>
              <a:spcBef>
                <a:spcPts val="50"/>
              </a:spcBef>
              <a:buClrTx/>
            </a:pPr>
            <a:r>
              <a:rPr lang="pt-BR" sz="1325" spc="23" dirty="0">
                <a:solidFill>
                  <a:srgbClr val="603600"/>
                </a:solidFill>
                <a:latin typeface="Tahoma"/>
                <a:cs typeface="Tahoma"/>
              </a:rPr>
              <a:t> Espec. em Filosofia. </a:t>
            </a:r>
          </a:p>
          <a:p>
            <a:pPr marL="6350" marR="2540" algn="ctr" defTabSz="457200">
              <a:lnSpc>
                <a:spcPct val="114799"/>
              </a:lnSpc>
              <a:spcBef>
                <a:spcPts val="50"/>
              </a:spcBef>
              <a:buClrTx/>
            </a:pPr>
            <a:r>
              <a:rPr lang="pt-BR" sz="1325" spc="23" dirty="0">
                <a:solidFill>
                  <a:srgbClr val="603600"/>
                </a:solidFill>
                <a:latin typeface="Tahoma"/>
                <a:cs typeface="Tahoma"/>
              </a:rPr>
              <a:t>Especialista em Autismo. Especialista em Neurociência.</a:t>
            </a:r>
            <a:endParaRPr sz="1325" dirty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658296" y="793293"/>
            <a:ext cx="4685604" cy="736677"/>
          </a:xfrm>
          <a:prstGeom prst="rect">
            <a:avLst/>
          </a:prstGeom>
        </p:spPr>
        <p:txBody>
          <a:bodyPr vert="horz" wrap="square" lIns="0" tIns="6033" rIns="0" bIns="0" rtlCol="0">
            <a:spAutoFit/>
          </a:bodyPr>
          <a:lstStyle/>
          <a:p>
            <a:pPr marL="6350" marR="2540" algn="ctr">
              <a:lnSpc>
                <a:spcPct val="116100"/>
              </a:lnSpc>
              <a:spcBef>
                <a:spcPts val="48"/>
              </a:spcBef>
            </a:pPr>
            <a:r>
              <a:rPr lang="pt-BR" sz="2100" spc="-260" dirty="0">
                <a:latin typeface="Aptos Narrow" panose="020B0004020202020204" pitchFamily="34" charset="0"/>
              </a:rPr>
              <a:t>Adriana  Turbay  é  Assistente Social,  Psicóloga,   Psicanalista,  Psicóloga  Jurídica , Professora   e   Consultora</a:t>
            </a:r>
            <a:endParaRPr sz="2100" dirty="0">
              <a:latin typeface="Aptos Narrow" panose="020B00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15C08288-AD87-51A7-B396-067B2ED4C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DE7E1989-DB15-A07C-7469-A43ED771F2A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>
            <a:extLst>
              <a:ext uri="{FF2B5EF4-FFF2-40B4-BE49-F238E27FC236}">
                <a16:creationId xmlns:a16="http://schemas.microsoft.com/office/drawing/2014/main" id="{5CE61E1B-C954-A811-CDED-585877652DF0}"/>
              </a:ext>
            </a:extLst>
          </p:cNvPr>
          <p:cNvSpPr txBox="1"/>
          <p:nvPr/>
        </p:nvSpPr>
        <p:spPr>
          <a:xfrm>
            <a:off x="585051" y="116732"/>
            <a:ext cx="7605637" cy="3105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800" b="1" dirty="0">
                <a:solidFill>
                  <a:schemeClr val="dk1"/>
                </a:solidFill>
                <a:highlight>
                  <a:srgbClr val="FFFFFF"/>
                </a:highlight>
              </a:rPr>
              <a:t>f) Lei Anticorrupção</a:t>
            </a: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800" dirty="0">
                <a:solidFill>
                  <a:schemeClr val="dk1"/>
                </a:solidFill>
                <a:highlight>
                  <a:srgbClr val="FFFFFF"/>
                </a:highlight>
              </a:rPr>
              <a:t>Responsabiliza empresas e organizações por atos de corrupção contra a administração pública, incentivando práticas de integridade.</a:t>
            </a: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endParaRPr lang="pt-BR" sz="18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800" b="1" dirty="0">
                <a:solidFill>
                  <a:schemeClr val="dk1"/>
                </a:solidFill>
                <a:highlight>
                  <a:srgbClr val="FFFFFF"/>
                </a:highlight>
              </a:rPr>
              <a:t>g) Crimes de Responsabilidade</a:t>
            </a: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800" dirty="0">
                <a:solidFill>
                  <a:schemeClr val="dk1"/>
                </a:solidFill>
                <a:highlight>
                  <a:srgbClr val="FFFFFF"/>
                </a:highlight>
              </a:rPr>
              <a:t>Referem-se a infrações cometidas por autoridades públicas no exercício de suas funções, com consequências legais e políticas, como perda de cargo e inabilitação.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23294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BB6F60D9-29D1-1EF3-2025-31465A50F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23D3A110-7FB7-2F9E-3EC9-EF5A9685856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>
            <a:extLst>
              <a:ext uri="{FF2B5EF4-FFF2-40B4-BE49-F238E27FC236}">
                <a16:creationId xmlns:a16="http://schemas.microsoft.com/office/drawing/2014/main" id="{ABED7E68-20FD-F4D3-6433-1E124359FBE4}"/>
              </a:ext>
            </a:extLst>
          </p:cNvPr>
          <p:cNvSpPr txBox="1"/>
          <p:nvPr/>
        </p:nvSpPr>
        <p:spPr>
          <a:xfrm>
            <a:off x="585051" y="116732"/>
            <a:ext cx="7605637" cy="8117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 rtl="0">
              <a:spcBef>
                <a:spcPts val="1100"/>
              </a:spcBef>
              <a:spcAft>
                <a:spcPts val="0"/>
              </a:spcAft>
            </a:pPr>
            <a:endParaRPr lang="pt-BR" sz="18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800" b="1" dirty="0">
                <a:solidFill>
                  <a:schemeClr val="dk1"/>
                </a:solidFill>
                <a:highlight>
                  <a:srgbClr val="FFFFFF"/>
                </a:highlight>
              </a:rPr>
              <a:t>c) Lei de Acesso à Informação</a:t>
            </a: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800" dirty="0">
                <a:solidFill>
                  <a:schemeClr val="dk1"/>
                </a:solidFill>
                <a:highlight>
                  <a:srgbClr val="FFFFFF"/>
                </a:highlight>
              </a:rPr>
              <a:t>Assegura o direito de qualquer cidadão obter informações públicas, fortalecendo a transparência e o controle social.</a:t>
            </a: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endParaRPr lang="pt-BR" sz="18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800" b="1" dirty="0">
                <a:solidFill>
                  <a:schemeClr val="dk1"/>
                </a:solidFill>
                <a:highlight>
                  <a:srgbClr val="FFFFFF"/>
                </a:highlight>
              </a:rPr>
              <a:t>d) Direitos dos Usuários de Serviços Públicos</a:t>
            </a: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800" dirty="0">
                <a:solidFill>
                  <a:schemeClr val="dk1"/>
                </a:solidFill>
                <a:highlight>
                  <a:srgbClr val="FFFFFF"/>
                </a:highlight>
              </a:rPr>
              <a:t>Garante que o cidadão receba atendimento de qualidade, com respeito, eficiência e transparência.</a:t>
            </a: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endParaRPr lang="pt-BR" sz="18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800" b="1" dirty="0">
                <a:solidFill>
                  <a:schemeClr val="dk1"/>
                </a:solidFill>
                <a:highlight>
                  <a:srgbClr val="FFFFFF"/>
                </a:highlight>
              </a:rPr>
              <a:t>e) Lei de Responsabilidade Fiscal (LRF)</a:t>
            </a: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800" dirty="0">
                <a:solidFill>
                  <a:schemeClr val="dk1"/>
                </a:solidFill>
                <a:highlight>
                  <a:srgbClr val="FFFFFF"/>
                </a:highlight>
              </a:rPr>
              <a:t>Estabelece regras para o uso responsável dos recursos públicos, exigindo planejamento e controle dos gastos.</a:t>
            </a: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endParaRPr lang="pt-BR" sz="18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800" dirty="0">
                <a:solidFill>
                  <a:schemeClr val="dk1"/>
                </a:solidFill>
                <a:highlight>
                  <a:srgbClr val="FFFFFF"/>
                </a:highlight>
              </a:rPr>
              <a:t>f) Lei Anticorrupção</a:t>
            </a: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800" dirty="0">
                <a:solidFill>
                  <a:schemeClr val="dk1"/>
                </a:solidFill>
                <a:highlight>
                  <a:srgbClr val="FFFFFF"/>
                </a:highlight>
              </a:rPr>
              <a:t>Responsabiliza empresas e organizações por atos de corrupção contra a administração pública, incentivando práticas de integridade.</a:t>
            </a: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endParaRPr lang="pt-BR" sz="18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800" dirty="0">
                <a:solidFill>
                  <a:schemeClr val="dk1"/>
                </a:solidFill>
                <a:highlight>
                  <a:srgbClr val="FFFFFF"/>
                </a:highlight>
              </a:rPr>
              <a:t>g) Crimes de Responsabilidade</a:t>
            </a: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r>
              <a:rPr lang="pt-BR" sz="1800" dirty="0">
                <a:solidFill>
                  <a:schemeClr val="dk1"/>
                </a:solidFill>
                <a:highlight>
                  <a:srgbClr val="FFFFFF"/>
                </a:highlight>
              </a:rPr>
              <a:t>Referem-se a infrações cometidas por autoridades públicas no exercício de suas funções, com consequências legais e políticas, como perda de cargo e inabilitação.</a:t>
            </a:r>
            <a:endParaRPr sz="1800"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36847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58231C1B-F61F-1D7B-EAD7-02E639E4A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DA8A2E61-598B-518E-2B50-3DA3B1BA891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3207155F-45EE-199A-852A-D2C656A941B6}"/>
              </a:ext>
            </a:extLst>
          </p:cNvPr>
          <p:cNvSpPr txBox="1"/>
          <p:nvPr/>
        </p:nvSpPr>
        <p:spPr>
          <a:xfrm>
            <a:off x="1401754" y="120541"/>
            <a:ext cx="5407608" cy="449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Considerações finais: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20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20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20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A integração entre gestão estratégica, tecnologia, eficiência operacional e cumprimento da legislação fortalece a governança pública, melhora os resultados institucionais e promove uma administração mais ética, transparente e voltada ao interesse coletivo.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20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9931198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87ABE3DC-F0C8-BE2E-C71B-5FE0485BE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D81EC0AC-B856-D596-8E36-F621A2E4E39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872E73CC-EE16-68A1-7344-BE444D217A34}"/>
              </a:ext>
            </a:extLst>
          </p:cNvPr>
          <p:cNvSpPr txBox="1"/>
          <p:nvPr/>
        </p:nvSpPr>
        <p:spPr>
          <a:xfrm>
            <a:off x="1613270" y="463756"/>
            <a:ext cx="4974141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Perceba-se !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20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Amplie-se !</a:t>
            </a:r>
            <a:endParaRPr sz="20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C962068-1AAE-1564-D6AD-52BB0568E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494" y="1811543"/>
            <a:ext cx="2795685" cy="279568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F915E37-505A-562D-4306-8C6A080E24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0339" y="1789383"/>
            <a:ext cx="2795685" cy="279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16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ECEB122E-90A7-0E24-7EFD-50ED5CDD4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114F6762-4B05-B36B-06F4-5D39B5F16FF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9BE1B939-781D-48F6-43ED-808828EC8BB2}"/>
              </a:ext>
            </a:extLst>
          </p:cNvPr>
          <p:cNvSpPr txBox="1"/>
          <p:nvPr/>
        </p:nvSpPr>
        <p:spPr>
          <a:xfrm>
            <a:off x="3219061" y="348650"/>
            <a:ext cx="3816221" cy="2893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Invista em equilíbrio, saúde e qualidade de vida — porque sucesso também é se sentir bem.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1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O verdadeiro retorno vem quando você cuida de si mesmo.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1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Transforme seu dia a dia com escolhas que valorizam seu bem-estar, consequentemente transformará o dia do outro.</a:t>
            </a:r>
            <a:endParaRPr sz="1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2F71F85-BC93-D2FB-5A81-F9DAEDD45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05" y="2091724"/>
            <a:ext cx="2750781" cy="275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77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07AB74C8-91BD-811C-EF43-91760385F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07DEF281-9690-61C6-CDC7-82F0A5D2D98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1D1EFB33-A474-63EF-704F-E4F39C43D847}"/>
              </a:ext>
            </a:extLst>
          </p:cNvPr>
          <p:cNvSpPr txBox="1"/>
          <p:nvPr/>
        </p:nvSpPr>
        <p:spPr>
          <a:xfrm>
            <a:off x="3247053" y="749866"/>
            <a:ext cx="381622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Obrigada !!!!!!</a:t>
            </a:r>
            <a:endParaRPr sz="32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91FF3B7-2311-78C2-D87E-611FFA11C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091" y="1426944"/>
            <a:ext cx="3371323" cy="337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46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1601679" y="321013"/>
            <a:ext cx="7120648" cy="3818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dk1"/>
                </a:solidFill>
                <a:highlight>
                  <a:srgbClr val="FFFFFF"/>
                </a:highlight>
              </a:rPr>
              <a:t>1 Metodologias de Gestão Estratégica (</a:t>
            </a:r>
            <a:r>
              <a:rPr lang="pt-BR" sz="900" dirty="0" err="1">
                <a:solidFill>
                  <a:schemeClr val="dk1"/>
                </a:solidFill>
                <a:highlight>
                  <a:srgbClr val="FFFFFF"/>
                </a:highlight>
              </a:rPr>
              <a:t>Balanced</a:t>
            </a:r>
            <a:r>
              <a:rPr lang="pt-BR" sz="900" dirty="0">
                <a:solidFill>
                  <a:schemeClr val="dk1"/>
                </a:solidFill>
                <a:highlight>
                  <a:srgbClr val="FFFFFF"/>
                </a:highlight>
              </a:rPr>
              <a:t> Scorecard e SWOT)</a:t>
            </a:r>
          </a:p>
          <a:p>
            <a:pPr marL="0" lvl="0" indent="0" algn="just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dk1"/>
                </a:solidFill>
                <a:highlight>
                  <a:srgbClr val="FFFFFF"/>
                </a:highlight>
              </a:rPr>
              <a:t>2 Definição de objetivos, metas e indicadores de performance (KPIs)</a:t>
            </a:r>
          </a:p>
          <a:p>
            <a:pPr marL="0" lvl="0" indent="0" algn="just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dk1"/>
                </a:solidFill>
                <a:highlight>
                  <a:srgbClr val="FFFFFF"/>
                </a:highlight>
              </a:rPr>
              <a:t>3 Gestão da Informação versus tomada de decisão</a:t>
            </a:r>
          </a:p>
          <a:p>
            <a:pPr marL="0" lvl="0" indent="0" algn="just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dk1"/>
                </a:solidFill>
                <a:highlight>
                  <a:srgbClr val="FFFFFF"/>
                </a:highlight>
              </a:rPr>
              <a:t>4 Domínio de Ferramentas Tecnológicas </a:t>
            </a:r>
          </a:p>
          <a:p>
            <a:pPr marL="0" lvl="0" indent="0" algn="just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dk1"/>
                </a:solidFill>
                <a:highlight>
                  <a:srgbClr val="FFFFFF"/>
                </a:highlight>
              </a:rPr>
              <a:t>5 Otimização de processos, projetos e eficiência operacional</a:t>
            </a:r>
          </a:p>
          <a:p>
            <a:pPr marL="0" lvl="0" indent="0" algn="just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dk1"/>
                </a:solidFill>
                <a:highlight>
                  <a:srgbClr val="FFFFFF"/>
                </a:highlight>
              </a:rPr>
              <a:t>6 Legislação Pontual: </a:t>
            </a:r>
          </a:p>
          <a:p>
            <a:pPr marL="0" lvl="0" indent="0" algn="just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dk1"/>
                </a:solidFill>
                <a:highlight>
                  <a:srgbClr val="FFFFFF"/>
                </a:highlight>
              </a:rPr>
              <a:t>a) LGPD</a:t>
            </a:r>
          </a:p>
          <a:p>
            <a:pPr marL="0" lvl="0" indent="0" algn="just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dk1"/>
                </a:solidFill>
                <a:highlight>
                  <a:srgbClr val="FFFFFF"/>
                </a:highlight>
              </a:rPr>
              <a:t>b) Improbidade</a:t>
            </a:r>
          </a:p>
          <a:p>
            <a:pPr marL="0" lvl="0" indent="0" algn="just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dk1"/>
                </a:solidFill>
                <a:highlight>
                  <a:srgbClr val="FFFFFF"/>
                </a:highlight>
              </a:rPr>
              <a:t>c) Acesso à Informação</a:t>
            </a:r>
          </a:p>
          <a:p>
            <a:pPr marL="0" lvl="0" indent="0" algn="just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dk1"/>
                </a:solidFill>
                <a:highlight>
                  <a:srgbClr val="FFFFFF"/>
                </a:highlight>
              </a:rPr>
              <a:t>d) Direitos dos Usuários</a:t>
            </a:r>
          </a:p>
          <a:p>
            <a:pPr marL="0" lvl="0" indent="0" algn="just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dk1"/>
                </a:solidFill>
                <a:highlight>
                  <a:srgbClr val="FFFFFF"/>
                </a:highlight>
              </a:rPr>
              <a:t>e) LRF</a:t>
            </a:r>
          </a:p>
          <a:p>
            <a:pPr marL="0" lvl="0" indent="0" algn="just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dk1"/>
                </a:solidFill>
                <a:highlight>
                  <a:srgbClr val="FFFFFF"/>
                </a:highlight>
              </a:rPr>
              <a:t>f) Anticorrupção </a:t>
            </a:r>
          </a:p>
          <a:p>
            <a:pPr marL="0" lvl="0" indent="0" algn="just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dk1"/>
                </a:solidFill>
                <a:highlight>
                  <a:srgbClr val="FFFFFF"/>
                </a:highlight>
              </a:rPr>
              <a:t>g) Crimes de responsabilidade: implicações legais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2EA27100-1EEB-36C5-42AE-4E79D8391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C261A7D6-8127-4F41-3709-26125761E1B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71812288-B18E-AC4B-6A57-7966D4DF9C20}"/>
              </a:ext>
            </a:extLst>
          </p:cNvPr>
          <p:cNvSpPr txBox="1"/>
          <p:nvPr/>
        </p:nvSpPr>
        <p:spPr>
          <a:xfrm>
            <a:off x="677629" y="643425"/>
            <a:ext cx="3505265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Será que eu sei do que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estou falando?</a:t>
            </a:r>
            <a:endParaRPr sz="3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13251AD-BE35-A4C1-C2E5-5C912B25D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983" y="1386702"/>
            <a:ext cx="2486025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33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F164D46C-4ABC-D184-AAF6-F2DE04E05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02DC7825-FF32-076B-3DEB-22CB15DBBF6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EB2908BF-EB7F-B798-DC2D-558C24539ADC}"/>
              </a:ext>
            </a:extLst>
          </p:cNvPr>
          <p:cNvSpPr txBox="1"/>
          <p:nvPr/>
        </p:nvSpPr>
        <p:spPr>
          <a:xfrm>
            <a:off x="1027824" y="1094437"/>
            <a:ext cx="5363248" cy="295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“Comece antes de estar pronto. Não se prepare, comece.”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3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Mel Robbins</a:t>
            </a:r>
            <a:endParaRPr sz="36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731221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EAEF887B-46D9-4298-2F07-CA1420378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79B5C436-45F0-C359-65D7-768676305F6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A89F9116-5B95-AB99-9C0E-617DD56D13E2}"/>
              </a:ext>
            </a:extLst>
          </p:cNvPr>
          <p:cNvSpPr txBox="1"/>
          <p:nvPr/>
        </p:nvSpPr>
        <p:spPr>
          <a:xfrm>
            <a:off x="1158056" y="1229070"/>
            <a:ext cx="5363248" cy="233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A ética, moral e decoro são pilares fundamentais para um ambiente de trabalho saudável. Esta apresentação tem como objetivo conscientizar sobre práticas abusivas e violências funcionais, promovendo a prevenção e o respeito nas relações profissionais.</a:t>
            </a:r>
            <a:endParaRPr sz="20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085035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140DEA55-0734-BF38-0FED-2A10BCD1C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CAAD88FB-84F1-E5DC-E288-067DA3EDFEC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2653B4C8-1510-8CA0-DE39-BB5A92E62E67}"/>
              </a:ext>
            </a:extLst>
          </p:cNvPr>
          <p:cNvSpPr txBox="1"/>
          <p:nvPr/>
        </p:nvSpPr>
        <p:spPr>
          <a:xfrm>
            <a:off x="1225172" y="398013"/>
            <a:ext cx="5811912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1. Metodologias de Gestão Estratégica: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E6B64AF-F505-90EF-97CE-C9DD29B19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0466" y="1444163"/>
            <a:ext cx="3301324" cy="330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63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>
          <a:extLst>
            <a:ext uri="{FF2B5EF4-FFF2-40B4-BE49-F238E27FC236}">
              <a16:creationId xmlns:a16="http://schemas.microsoft.com/office/drawing/2014/main" id="{B5D0E851-7F6C-68FA-B2AE-CF5E1FE60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>
            <a:extLst>
              <a:ext uri="{FF2B5EF4-FFF2-40B4-BE49-F238E27FC236}">
                <a16:creationId xmlns:a16="http://schemas.microsoft.com/office/drawing/2014/main" id="{79272FC3-6A16-AC71-E451-2134BE05241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>
            <a:extLst>
              <a:ext uri="{FF2B5EF4-FFF2-40B4-BE49-F238E27FC236}">
                <a16:creationId xmlns:a16="http://schemas.microsoft.com/office/drawing/2014/main" id="{F7D823F0-DE7D-5EC9-A1F4-9B2AB95220DB}"/>
              </a:ext>
            </a:extLst>
          </p:cNvPr>
          <p:cNvSpPr txBox="1"/>
          <p:nvPr/>
        </p:nvSpPr>
        <p:spPr>
          <a:xfrm>
            <a:off x="392879" y="2030591"/>
            <a:ext cx="7343985" cy="1082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 rtl="0">
              <a:spcBef>
                <a:spcPts val="1100"/>
              </a:spcBef>
              <a:spcAft>
                <a:spcPts val="0"/>
              </a:spcAft>
            </a:pPr>
            <a:endParaRPr lang="pt-BR" sz="2000" b="1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lvl="0" algn="ctr" rtl="0">
              <a:spcBef>
                <a:spcPts val="1100"/>
              </a:spcBef>
              <a:spcAft>
                <a:spcPts val="0"/>
              </a:spcAft>
            </a:pPr>
            <a:endParaRPr lang="pt-BR" sz="2000" b="1"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47C0BDF-C442-1BAF-C197-453B98BDDC5A}"/>
              </a:ext>
            </a:extLst>
          </p:cNvPr>
          <p:cNvSpPr txBox="1"/>
          <p:nvPr/>
        </p:nvSpPr>
        <p:spPr>
          <a:xfrm>
            <a:off x="965718" y="553630"/>
            <a:ext cx="6981779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A gestão estratégica é o conjunto de práticas que orienta uma organização a definir seus rumos, planejar ações e avaliar resultados. Entre as metodologias mais utilizadas estão o </a:t>
            </a:r>
            <a:r>
              <a:rPr lang="pt-BR" b="1" dirty="0" err="1"/>
              <a:t>Balanced</a:t>
            </a:r>
            <a:r>
              <a:rPr lang="pt-BR" b="1" dirty="0"/>
              <a:t> Scorecard (BSC) e a Análise SWOT.</a:t>
            </a:r>
          </a:p>
          <a:p>
            <a:pPr marL="342900" indent="-342900" algn="ctr">
              <a:buAutoNum type="alphaLcParenR"/>
            </a:pPr>
            <a:endParaRPr lang="pt-BR" dirty="0"/>
          </a:p>
          <a:p>
            <a:pPr algn="ctr"/>
            <a:r>
              <a:rPr lang="pt-BR" dirty="0"/>
              <a:t>O </a:t>
            </a:r>
            <a:r>
              <a:rPr lang="pt-BR" b="1" dirty="0" err="1"/>
              <a:t>Balanced</a:t>
            </a:r>
            <a:r>
              <a:rPr lang="pt-BR" b="1" dirty="0"/>
              <a:t> Scorecard </a:t>
            </a:r>
            <a:r>
              <a:rPr lang="pt-BR" dirty="0"/>
              <a:t>é uma ferramenta que traduz a estratégia em objetivos e indicadores distribuídos em quatro perspectivas: financeira, clientes, processos internos e aprendizado e crescimento. Essa metodologia ajuda a alinhar as ações do dia a dia com a visão de longo prazo, permitindo acompanhar o desempenho e corrigir desvios.</a:t>
            </a:r>
          </a:p>
          <a:p>
            <a:pPr marL="342900" indent="-342900" algn="ctr">
              <a:buAutoNum type="alphaLcParenR"/>
            </a:pPr>
            <a:endParaRPr lang="pt-BR" dirty="0"/>
          </a:p>
          <a:p>
            <a:pPr algn="ctr"/>
            <a:r>
              <a:rPr lang="pt-BR" dirty="0"/>
              <a:t>A </a:t>
            </a:r>
            <a:r>
              <a:rPr lang="pt-BR" b="1" dirty="0"/>
              <a:t>Análise SWOT (Forças, Fraquezas, Oportunidades e Ameaças) </a:t>
            </a:r>
            <a:r>
              <a:rPr lang="pt-BR" dirty="0"/>
              <a:t>é uma técnica de diagnóstico que identifica fatores internos e externos que influenciam a organização. As forças e fraquezas dizem respeito ao ambiente interno, enquanto as oportunidades e ameaças estão no ambiente externo. Essa análise auxilia na formulação de estratégias mais realistas e eficazes.</a:t>
            </a:r>
          </a:p>
        </p:txBody>
      </p:sp>
    </p:spTree>
    <p:extLst>
      <p:ext uri="{BB962C8B-B14F-4D97-AF65-F5344CB8AC3E}">
        <p14:creationId xmlns:p14="http://schemas.microsoft.com/office/powerpoint/2010/main" val="3267362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C2DD79ED-470E-9885-4593-824334A3D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F9217ADA-E16D-AE32-E005-62A413B5521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0F0C3647-F8DA-E13B-66B5-594FBE464E5B}"/>
              </a:ext>
            </a:extLst>
          </p:cNvPr>
          <p:cNvSpPr txBox="1"/>
          <p:nvPr/>
        </p:nvSpPr>
        <p:spPr>
          <a:xfrm>
            <a:off x="998640" y="1556102"/>
            <a:ext cx="4974141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“A vida é dura e barulhenta e, de repente, é brilhante e surpreendente.”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20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20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FF6C00"/>
                </a:solidFill>
                <a:latin typeface="Montserrat"/>
                <a:ea typeface="Montserrat"/>
                <a:cs typeface="Montserrat"/>
                <a:sym typeface="Montserrat"/>
              </a:rPr>
              <a:t>Mel Robbins</a:t>
            </a:r>
            <a:endParaRPr sz="2000" b="1" dirty="0">
              <a:solidFill>
                <a:srgbClr val="FF6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14479584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1295</Words>
  <Application>Microsoft Office PowerPoint</Application>
  <PresentationFormat>Apresentação na tela (16:9)</PresentationFormat>
  <Paragraphs>111</Paragraphs>
  <Slides>25</Slides>
  <Notes>24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25</vt:i4>
      </vt:variant>
    </vt:vector>
  </HeadingPairs>
  <TitlesOfParts>
    <vt:vector size="32" baseType="lpstr">
      <vt:lpstr>Montserrat</vt:lpstr>
      <vt:lpstr>Aptos Narrow</vt:lpstr>
      <vt:lpstr>Tahoma</vt:lpstr>
      <vt:lpstr>Arial</vt:lpstr>
      <vt:lpstr>Trebuchet MS</vt:lpstr>
      <vt:lpstr>Simple Light</vt:lpstr>
      <vt:lpstr>Office Theme</vt:lpstr>
      <vt:lpstr>Apresentação do PowerPoint</vt:lpstr>
      <vt:lpstr>Adriana  Turbay  é  Assistente Social,  Psicóloga,   Psicanalista,  Psicóloga  Jurídica , Professora   e   Consultora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User</dc:creator>
  <cp:lastModifiedBy>Adriana Turbay</cp:lastModifiedBy>
  <cp:revision>22</cp:revision>
  <dcterms:modified xsi:type="dcterms:W3CDTF">2026-05-23T19:19:51Z</dcterms:modified>
</cp:coreProperties>
</file>